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IBM Plex Sans Light"/>
      <p:regular r:id="rId32"/>
      <p:bold r:id="rId33"/>
      <p:italic r:id="rId34"/>
      <p:boldItalic r:id="rId35"/>
    </p:embeddedFont>
    <p:embeddedFont>
      <p:font typeface="Saira Condensed SemiBold"/>
      <p:regular r:id="rId36"/>
      <p:bold r:id="rId37"/>
    </p:embeddedFont>
    <p:embeddedFont>
      <p:font typeface="Saira Condensed Light"/>
      <p:regular r:id="rId38"/>
      <p:bold r:id="rId39"/>
    </p:embeddedFont>
    <p:embeddedFont>
      <p:font typeface="Saira Condensed"/>
      <p:regular r:id="rId40"/>
      <p:bold r:id="rId41"/>
    </p:embeddedFont>
    <p:embeddedFont>
      <p:font typeface="IBM Plex Sans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5o4tPIsCuN50Zj2BS9TYDrG/c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i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IBMPlexSansSemiBold-regular.fntdata"/><Relationship Id="rId41" Type="http://schemas.openxmlformats.org/officeDocument/2006/relationships/font" Target="fonts/SairaCondensed-bold.fntdata"/><Relationship Id="rId22" Type="http://schemas.openxmlformats.org/officeDocument/2006/relationships/slide" Target="slides/slide18.xml"/><Relationship Id="rId44" Type="http://schemas.openxmlformats.org/officeDocument/2006/relationships/font" Target="fonts/IBMPlexSansSemiBold-italic.fntdata"/><Relationship Id="rId21" Type="http://schemas.openxmlformats.org/officeDocument/2006/relationships/slide" Target="slides/slide17.xml"/><Relationship Id="rId43" Type="http://schemas.openxmlformats.org/officeDocument/2006/relationships/font" Target="fonts/IBMPlexSansSemiBold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IBMPlexSa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BMPlex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7.xml"/><Relationship Id="rId33" Type="http://schemas.openxmlformats.org/officeDocument/2006/relationships/font" Target="fonts/IBMPlexSansLight-bold.fntdata"/><Relationship Id="rId10" Type="http://schemas.openxmlformats.org/officeDocument/2006/relationships/slide" Target="slides/slide6.xml"/><Relationship Id="rId32" Type="http://schemas.openxmlformats.org/officeDocument/2006/relationships/font" Target="fonts/IBMPlexSansLight-regular.fntdata"/><Relationship Id="rId13" Type="http://schemas.openxmlformats.org/officeDocument/2006/relationships/slide" Target="slides/slide9.xml"/><Relationship Id="rId35" Type="http://schemas.openxmlformats.org/officeDocument/2006/relationships/font" Target="fonts/IBMPlexSans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IBMPlexSansLight-italic.fntdata"/><Relationship Id="rId15" Type="http://schemas.openxmlformats.org/officeDocument/2006/relationships/slide" Target="slides/slide11.xml"/><Relationship Id="rId37" Type="http://schemas.openxmlformats.org/officeDocument/2006/relationships/font" Target="fonts/SairaCondensedSemiBold-bold.fntdata"/><Relationship Id="rId14" Type="http://schemas.openxmlformats.org/officeDocument/2006/relationships/slide" Target="slides/slide10.xml"/><Relationship Id="rId36" Type="http://schemas.openxmlformats.org/officeDocument/2006/relationships/font" Target="fonts/SairaCondensed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SairaCondensedLight-bold.fntdata"/><Relationship Id="rId16" Type="http://schemas.openxmlformats.org/officeDocument/2006/relationships/slide" Target="slides/slide12.xml"/><Relationship Id="rId38" Type="http://schemas.openxmlformats.org/officeDocument/2006/relationships/font" Target="fonts/SairaCondensed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df84b3cef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df84b3cef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3df84b3cef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df84b3cef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df84b3cef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3df84b3cef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df84b3cef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df84b3cef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3df84b3cef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df84b3cef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df84b3cef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3df84b3cef_1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df84b3cef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df84b3cef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3df84b3cef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df84b3cef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df84b3cef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3df84b3cef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df84b3cef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df84b3cef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3df84b3cef_1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df84b3cef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df84b3cef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3df84b3cef_1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f84b3cef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f84b3cef_1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3df84b3cef_1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df84b3cef_1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df84b3cef_1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3df84b3cef_1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df84b3cef_1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df84b3cef_1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3df84b3cef_1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df84b3cef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df84b3cef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3df84b3cef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df84b3cef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3df84b3cef_1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3df84b3cef_1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df84b3ce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3df84b3ce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df84b3cef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3df84b3cef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df84b3ce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3df84b3ce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f84b3ce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df84b3ce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3df84b3ce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df84b3cef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df84b3cef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df84b3cef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df84b3cef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df84b3cef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3df84b3cef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df84b3ce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df84b3ce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3df84b3cef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5" name="Google Shape;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 txBox="1"/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2" type="body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0" type="dt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3" type="body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4" type="body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3" type="body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4" type="body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3" type="body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4" type="body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5" type="body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5" type="body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3" type="body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4" type="body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5" type="body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6" type="body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23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21" name="Google Shape;21;p9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2" y="0"/>
            <a:ext cx="86363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2" name="Google Shape;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9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7" name="Google Shape;127;p27"/>
          <p:cNvSpPr txBox="1"/>
          <p:nvPr>
            <p:ph idx="2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7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8"/>
          <p:cNvSpPr/>
          <p:nvPr>
            <p:ph idx="2" type="pic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2033456" y="0"/>
            <a:ext cx="103924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9" name="Google Shape;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0"/>
          <p:cNvSpPr txBox="1"/>
          <p:nvPr>
            <p:ph idx="10" type="dt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0"/>
          <p:cNvSpPr txBox="1"/>
          <p:nvPr/>
        </p:nvSpPr>
        <p:spPr>
          <a:xfrm>
            <a:off x="912816" y="1325690"/>
            <a:ext cx="4215776" cy="513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36" name="Google Shape;3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7" name="Google Shape;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/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6" name="Google Shape;46;p13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7" name="Google Shape;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49" name="Google Shape;49;p13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3" type="body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b="1" i="0" sz="4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1974700" y="2482825"/>
            <a:ext cx="9555900" cy="20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</a:pPr>
            <a:r>
              <a:rPr lang="en-US" sz="6500"/>
              <a:t>FE 620 - Pricing and Hedging</a:t>
            </a:r>
            <a:endParaRPr sz="6500"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2892750" y="4591375"/>
            <a:ext cx="86379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American Option Pricing Model using Binomial Trees for GOOG Stock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6" name="Google Shape;146;p1"/>
          <p:cNvSpPr txBox="1"/>
          <p:nvPr>
            <p:ph idx="2" type="body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Aidana Bekboeva, Rachel Besecker, Meher Kohli, Eden Luvishis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7" name="Google Shape;14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600" y="6300250"/>
            <a:ext cx="16764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df84b3cef_1_4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Estimating historical </a:t>
            </a:r>
            <a:r>
              <a:rPr lang="en-US"/>
              <a:t>volatility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3df84b3cef_1_48"/>
          <p:cNvSpPr txBox="1"/>
          <p:nvPr>
            <p:ph idx="1" type="body"/>
          </p:nvPr>
        </p:nvSpPr>
        <p:spPr>
          <a:xfrm>
            <a:off x="561650" y="1054400"/>
            <a:ext cx="32220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historical volatility: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3df84b3cef_1_48"/>
          <p:cNvSpPr txBox="1"/>
          <p:nvPr>
            <p:ph idx="2" type="body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Char char="●"/>
            </a:pPr>
            <a:r>
              <a:rPr lang="en-US"/>
              <a:t>1 and 3 month have most accurate vol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Char char="●"/>
            </a:pPr>
            <a:r>
              <a:rPr lang="en-US"/>
              <a:t>3 month has a lower error estimate</a:t>
            </a:r>
            <a:endParaRPr/>
          </a:p>
        </p:txBody>
      </p:sp>
      <p:sp>
        <p:nvSpPr>
          <p:cNvPr id="245" name="Google Shape;245;g23df84b3cef_1_4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23df84b3cef_1_48"/>
          <p:cNvSpPr txBox="1"/>
          <p:nvPr>
            <p:ph idx="1" type="body"/>
          </p:nvPr>
        </p:nvSpPr>
        <p:spPr>
          <a:xfrm>
            <a:off x="7251400" y="1114900"/>
            <a:ext cx="32220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error: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23df84b3cef_1_48"/>
          <p:cNvPicPr preferRelativeResize="0"/>
          <p:nvPr/>
        </p:nvPicPr>
        <p:blipFill rotWithShape="1">
          <a:blip r:embed="rId3">
            <a:alphaModFix/>
          </a:blip>
          <a:srcRect b="30849" l="0" r="0" t="14636"/>
          <a:stretch/>
        </p:blipFill>
        <p:spPr>
          <a:xfrm>
            <a:off x="3221538" y="969775"/>
            <a:ext cx="4029851" cy="6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3df84b3cef_1_48"/>
          <p:cNvPicPr preferRelativeResize="0"/>
          <p:nvPr/>
        </p:nvPicPr>
        <p:blipFill rotWithShape="1">
          <a:blip r:embed="rId4">
            <a:alphaModFix/>
          </a:blip>
          <a:srcRect b="18423" l="0" r="0" t="22394"/>
          <a:stretch/>
        </p:blipFill>
        <p:spPr>
          <a:xfrm>
            <a:off x="8849575" y="969787"/>
            <a:ext cx="1862525" cy="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3df84b3cef_1_48"/>
          <p:cNvPicPr preferRelativeResize="0"/>
          <p:nvPr/>
        </p:nvPicPr>
        <p:blipFill rotWithShape="1">
          <a:blip r:embed="rId5">
            <a:alphaModFix/>
          </a:blip>
          <a:srcRect b="35112" l="38745" r="41727" t="51522"/>
          <a:stretch/>
        </p:blipFill>
        <p:spPr>
          <a:xfrm>
            <a:off x="1030050" y="1777500"/>
            <a:ext cx="9044549" cy="34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df84b3cef_1_62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Free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3df84b3cef_1_62"/>
          <p:cNvSpPr txBox="1"/>
          <p:nvPr>
            <p:ph idx="1" type="body"/>
          </p:nvPr>
        </p:nvSpPr>
        <p:spPr>
          <a:xfrm>
            <a:off x="458475" y="774475"/>
            <a:ext cx="11557500" cy="935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IBM Plex Sans"/>
                <a:ea typeface="IBM Plex Sans"/>
                <a:cs typeface="IBM Plex Sans"/>
                <a:sym typeface="IBM Plex Sans"/>
              </a:rPr>
              <a:t>We will use the most recent value r = 0.04945 as our risk-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free rate estimate.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3df84b3cef_1_6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23df84b3cef_1_62"/>
          <p:cNvPicPr preferRelativeResize="0"/>
          <p:nvPr/>
        </p:nvPicPr>
        <p:blipFill rotWithShape="1">
          <a:blip r:embed="rId3">
            <a:alphaModFix/>
          </a:blip>
          <a:srcRect b="16803" l="24923" r="28015" t="27938"/>
          <a:stretch/>
        </p:blipFill>
        <p:spPr>
          <a:xfrm>
            <a:off x="294600" y="1804775"/>
            <a:ext cx="6869050" cy="453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3df84b3cef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650" y="1804775"/>
            <a:ext cx="4510674" cy="42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df84b3cef_1_7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with Realistic Financial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3df84b3cef_1_76"/>
          <p:cNvSpPr txBox="1"/>
          <p:nvPr>
            <p:ph idx="1" type="body"/>
          </p:nvPr>
        </p:nvSpPr>
        <p:spPr>
          <a:xfrm>
            <a:off x="1255950" y="5308600"/>
            <a:ext cx="11557500" cy="43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 = 200 steps, as we can expect the price to converge by then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3df84b3cef_1_7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g23df84b3cef_1_76"/>
          <p:cNvPicPr preferRelativeResize="0"/>
          <p:nvPr/>
        </p:nvPicPr>
        <p:blipFill rotWithShape="1">
          <a:blip r:embed="rId3">
            <a:alphaModFix/>
          </a:blip>
          <a:srcRect b="55524" l="43107" r="44440" t="24893"/>
          <a:stretch/>
        </p:blipFill>
        <p:spPr>
          <a:xfrm>
            <a:off x="796950" y="2081150"/>
            <a:ext cx="3047376" cy="26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3df84b3cef_1_76"/>
          <p:cNvPicPr preferRelativeResize="0"/>
          <p:nvPr/>
        </p:nvPicPr>
        <p:blipFill rotWithShape="1">
          <a:blip r:embed="rId3">
            <a:alphaModFix/>
          </a:blip>
          <a:srcRect b="13639" l="24713" r="27603" t="42715"/>
          <a:stretch/>
        </p:blipFill>
        <p:spPr>
          <a:xfrm>
            <a:off x="3583275" y="1284875"/>
            <a:ext cx="8035699" cy="41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df84b3cef_1_8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with Realistic Financial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3df84b3cef_1_87"/>
          <p:cNvSpPr txBox="1"/>
          <p:nvPr>
            <p:ph idx="1" type="body"/>
          </p:nvPr>
        </p:nvSpPr>
        <p:spPr>
          <a:xfrm>
            <a:off x="796925" y="460900"/>
            <a:ext cx="11557500" cy="8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can conclude that the binomial model does in fact converge to the Black Scholes price for large n.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3df84b3cef_1_8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g23df84b3cef_1_87"/>
          <p:cNvPicPr preferRelativeResize="0"/>
          <p:nvPr/>
        </p:nvPicPr>
        <p:blipFill rotWithShape="1">
          <a:blip r:embed="rId3">
            <a:alphaModFix/>
          </a:blip>
          <a:srcRect b="27113" l="26647" r="24584" t="25344"/>
          <a:stretch/>
        </p:blipFill>
        <p:spPr>
          <a:xfrm>
            <a:off x="2739500" y="1329700"/>
            <a:ext cx="8344099" cy="45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df84b3cef_1_9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 Pricing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3df84b3cef_1_97"/>
          <p:cNvSpPr txBox="1"/>
          <p:nvPr>
            <p:ph idx="1" type="body"/>
          </p:nvPr>
        </p:nvSpPr>
        <p:spPr>
          <a:xfrm>
            <a:off x="803075" y="907450"/>
            <a:ext cx="11557500" cy="536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Options expiring 04-28-23: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binomial model prices options with strikes close to S0  at lower values than the market does.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3df84b3cef_1_9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g23df84b3cef_1_97"/>
          <p:cNvPicPr preferRelativeResize="0"/>
          <p:nvPr/>
        </p:nvPicPr>
        <p:blipFill rotWithShape="1">
          <a:blip r:embed="rId3">
            <a:alphaModFix/>
          </a:blip>
          <a:srcRect b="16471" l="23472" r="27637" t="46621"/>
          <a:stretch/>
        </p:blipFill>
        <p:spPr>
          <a:xfrm>
            <a:off x="987488" y="1329700"/>
            <a:ext cx="10217026" cy="39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df84b3cef_1_10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 Pricing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3df84b3cef_1_106"/>
          <p:cNvSpPr txBox="1"/>
          <p:nvPr>
            <p:ph idx="1" type="body"/>
          </p:nvPr>
        </p:nvSpPr>
        <p:spPr>
          <a:xfrm>
            <a:off x="803075" y="907450"/>
            <a:ext cx="11557500" cy="536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Options expiring 05-05-23: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binomial model prices options with strikes close to S0  at lower values than the market does due to implied volatility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3df84b3cef_1_10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g23df84b3cef_1_106"/>
          <p:cNvPicPr preferRelativeResize="0"/>
          <p:nvPr/>
        </p:nvPicPr>
        <p:blipFill rotWithShape="1">
          <a:blip r:embed="rId3">
            <a:alphaModFix/>
          </a:blip>
          <a:srcRect b="18871" l="23795" r="27601" t="43120"/>
          <a:stretch/>
        </p:blipFill>
        <p:spPr>
          <a:xfrm>
            <a:off x="1459725" y="1229213"/>
            <a:ext cx="10001702" cy="43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df84b3cef_1_11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Implied Volatility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3df84b3cef_1_116"/>
          <p:cNvSpPr txBox="1"/>
          <p:nvPr>
            <p:ph idx="1" type="body"/>
          </p:nvPr>
        </p:nvSpPr>
        <p:spPr>
          <a:xfrm>
            <a:off x="485725" y="1587250"/>
            <a:ext cx="4545300" cy="347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implied volatility is higher than the historical volatility  (risk aversion)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clear volatility smile observed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 5 has partial smile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3df84b3cef_1_11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g23df84b3cef_1_116"/>
          <p:cNvPicPr preferRelativeResize="0"/>
          <p:nvPr/>
        </p:nvPicPr>
        <p:blipFill rotWithShape="1">
          <a:blip r:embed="rId3">
            <a:alphaModFix/>
          </a:blip>
          <a:srcRect b="29084" l="29878" r="31216" t="24902"/>
          <a:stretch/>
        </p:blipFill>
        <p:spPr>
          <a:xfrm>
            <a:off x="4784800" y="1315050"/>
            <a:ext cx="6795202" cy="43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df84b3cef_1_125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Hedging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3df84b3cef_1_125"/>
          <p:cNvSpPr txBox="1"/>
          <p:nvPr>
            <p:ph idx="1" type="body"/>
          </p:nvPr>
        </p:nvSpPr>
        <p:spPr>
          <a:xfrm>
            <a:off x="508125" y="702800"/>
            <a:ext cx="11083500" cy="91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Greeks of the call option on GOOG as of April 21st, 2023 with 5 days remaining until expiry.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3df84b3cef_1_12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g23df84b3cef_1_125"/>
          <p:cNvPicPr preferRelativeResize="0"/>
          <p:nvPr/>
        </p:nvPicPr>
        <p:blipFill rotWithShape="1">
          <a:blip r:embed="rId3">
            <a:alphaModFix/>
          </a:blip>
          <a:srcRect b="20598" l="28652" r="27834" t="34258"/>
          <a:stretch/>
        </p:blipFill>
        <p:spPr>
          <a:xfrm>
            <a:off x="2245925" y="1534950"/>
            <a:ext cx="8125973" cy="47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df84b3cef_1_134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Delta and Gamma for different strike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3df84b3cef_1_134"/>
          <p:cNvSpPr txBox="1"/>
          <p:nvPr>
            <p:ph idx="1" type="body"/>
          </p:nvPr>
        </p:nvSpPr>
        <p:spPr>
          <a:xfrm>
            <a:off x="508125" y="1099825"/>
            <a:ext cx="6157500" cy="522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Calls: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delta peaks at 1 for deep ITM calls and levels to 0 for deep OTM calls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gamma peaks at 0.065 for ATM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3df84b3cef_1_13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g23df84b3cef_1_134"/>
          <p:cNvSpPr txBox="1"/>
          <p:nvPr>
            <p:ph idx="1" type="body"/>
          </p:nvPr>
        </p:nvSpPr>
        <p:spPr>
          <a:xfrm>
            <a:off x="6456200" y="1136125"/>
            <a:ext cx="5594700" cy="53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Puts: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delta peaks at -1  for deep ITM puts and levels to 0 for deep OTM puts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gamma peaks at 0.065 for ATM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23df84b3cef_1_134"/>
          <p:cNvPicPr preferRelativeResize="0"/>
          <p:nvPr/>
        </p:nvPicPr>
        <p:blipFill rotWithShape="1">
          <a:blip r:embed="rId3">
            <a:alphaModFix/>
          </a:blip>
          <a:srcRect b="31013" l="27309" r="28734" t="31303"/>
          <a:stretch/>
        </p:blipFill>
        <p:spPr>
          <a:xfrm>
            <a:off x="508125" y="1889375"/>
            <a:ext cx="5932550" cy="3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3df84b3cef_1_134"/>
          <p:cNvPicPr preferRelativeResize="0"/>
          <p:nvPr/>
        </p:nvPicPr>
        <p:blipFill rotWithShape="1">
          <a:blip r:embed="rId4">
            <a:alphaModFix/>
          </a:blip>
          <a:srcRect b="23748" l="28143" r="29585" t="39438"/>
          <a:stretch/>
        </p:blipFill>
        <p:spPr>
          <a:xfrm>
            <a:off x="6440675" y="1976437"/>
            <a:ext cx="5502600" cy="3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df84b3cef_1_14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Hedging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3df84b3cef_1_147"/>
          <p:cNvSpPr txBox="1"/>
          <p:nvPr>
            <p:ph idx="1" type="body"/>
          </p:nvPr>
        </p:nvSpPr>
        <p:spPr>
          <a:xfrm>
            <a:off x="530525" y="450500"/>
            <a:ext cx="11240400" cy="60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Expected portfolio: Π(t) − Π(t − 1) = C(t) − C(t − 1) − ∆(t − 1)(S(t) − S(t − 1))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Hedging by shorting assets to negate the positive delta of call options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portfolio has consistently lower variance than the call option by itself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Gamma and Theta effects can cause slight price variation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3df84b3cef_1_14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g23df84b3cef_1_147"/>
          <p:cNvPicPr preferRelativeResize="0"/>
          <p:nvPr/>
        </p:nvPicPr>
        <p:blipFill rotWithShape="1">
          <a:blip r:embed="rId3">
            <a:alphaModFix/>
          </a:blip>
          <a:srcRect b="9686" l="5630" r="8936" t="7236"/>
          <a:stretch/>
        </p:blipFill>
        <p:spPr>
          <a:xfrm>
            <a:off x="796175" y="1704705"/>
            <a:ext cx="10709098" cy="349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3" name="Google Shape;153;p5"/>
          <p:cNvSpPr txBox="1"/>
          <p:nvPr>
            <p:ph idx="2" type="body"/>
          </p:nvPr>
        </p:nvSpPr>
        <p:spPr>
          <a:xfrm>
            <a:off x="646350" y="1099750"/>
            <a:ext cx="10620600" cy="4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AutoNum type="romanUcPeriod"/>
            </a:pPr>
            <a:r>
              <a:rPr lang="en-US"/>
              <a:t>Pricing Algorithm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/>
              <a:t>Black Scholes Comparison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/>
              <a:t>Sensitivity Testing </a:t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AutoNum type="romanUcPeriod"/>
            </a:pPr>
            <a:r>
              <a:rPr lang="en-US"/>
              <a:t>Data Analysis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/>
              <a:t>Analyzing GOOG returns and volatility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/>
              <a:t>Estimating Historical Volatility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/>
              <a:t>Risk Free Rate</a:t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AutoNum type="romanUcPeriod"/>
            </a:pPr>
            <a:r>
              <a:rPr lang="en-US"/>
              <a:t>Modeling with Realistic Financial Data</a:t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AutoNum type="romanUcPeriod"/>
            </a:pPr>
            <a:r>
              <a:rPr lang="en-US"/>
              <a:t>Hedging analysis</a:t>
            </a:r>
            <a:endParaRPr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"/>
              <a:buAutoNum type="romanUcPeriod"/>
            </a:pPr>
            <a:r>
              <a:rPr lang="en-US"/>
              <a:t>Next steps</a:t>
            </a:r>
            <a:endParaRPr/>
          </a:p>
        </p:txBody>
      </p:sp>
      <p:sp>
        <p:nvSpPr>
          <p:cNvPr id="154" name="Google Shape;154;p5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df84b3cef_1_15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Hedging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3df84b3cef_1_158"/>
          <p:cNvSpPr txBox="1"/>
          <p:nvPr>
            <p:ph idx="1" type="body"/>
          </p:nvPr>
        </p:nvSpPr>
        <p:spPr>
          <a:xfrm>
            <a:off x="530525" y="450500"/>
            <a:ext cx="11240400" cy="60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Bloomberg data on option prices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used Close data for each day in our models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3df84b3cef_1_15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g23df84b3cef_1_158"/>
          <p:cNvPicPr preferRelativeResize="0"/>
          <p:nvPr/>
        </p:nvPicPr>
        <p:blipFill rotWithShape="1">
          <a:blip r:embed="rId3">
            <a:alphaModFix/>
          </a:blip>
          <a:srcRect b="2226" l="10944" r="9456" t="2216"/>
          <a:stretch/>
        </p:blipFill>
        <p:spPr>
          <a:xfrm>
            <a:off x="434000" y="1370489"/>
            <a:ext cx="5178250" cy="41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3df84b3cef_1_158"/>
          <p:cNvPicPr preferRelativeResize="0"/>
          <p:nvPr/>
        </p:nvPicPr>
        <p:blipFill rotWithShape="1">
          <a:blip r:embed="rId4">
            <a:alphaModFix/>
          </a:blip>
          <a:srcRect b="15758" l="11860" r="10056" t="9092"/>
          <a:stretch/>
        </p:blipFill>
        <p:spPr>
          <a:xfrm>
            <a:off x="5612250" y="1518700"/>
            <a:ext cx="6458775" cy="41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df84b3cef_1_16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3df84b3cef_1_168"/>
          <p:cNvSpPr txBox="1"/>
          <p:nvPr>
            <p:ph idx="1" type="body"/>
          </p:nvPr>
        </p:nvSpPr>
        <p:spPr>
          <a:xfrm>
            <a:off x="475800" y="1021450"/>
            <a:ext cx="11240400" cy="53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Incorporating dividends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 does not pay a dividend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Incorporating dividends into the pricing model could provide a more accurate estimate of option values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Expanding sensitivity testing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tested the sensitivity of option values to changes in 𝖪, S0 , 𝜎, and 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 the impact of interest rates or changes in market conditions on option values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Real-world testing 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historical market data to provide more accurate estimates of option values.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help to identify any potential weaknesses or limitations in the pricing model.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Consider other asset classes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 bonds or other fixed-income securities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Estimate the value of assets in other industries (ex: real estate, energy, etc.)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3df84b3cef_1_16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df84b3cef_1_17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3df84b3cef_1_177"/>
          <p:cNvSpPr txBox="1"/>
          <p:nvPr>
            <p:ph idx="1" type="body"/>
          </p:nvPr>
        </p:nvSpPr>
        <p:spPr>
          <a:xfrm>
            <a:off x="475800" y="1198050"/>
            <a:ext cx="10086000" cy="44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[1] https://www.theoptionsguide.com/volatility-smile.aspx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[2] John C. Hull, Options, Futures and Other Derivatives, Pearson, 10th Edition, 2018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[3] Bloomberg Finance L.P</a:t>
            </a:r>
            <a:endParaRPr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[4] Yahoo Finance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3df84b3cef_1_17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df84b3cef_1_0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0" name="Google Shape;160;g23df84b3cef_1_0"/>
          <p:cNvSpPr txBox="1"/>
          <p:nvPr>
            <p:ph idx="2" type="body"/>
          </p:nvPr>
        </p:nvSpPr>
        <p:spPr>
          <a:xfrm>
            <a:off x="567974" y="1099825"/>
            <a:ext cx="11415600" cy="5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chose American options on GOOG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can be exercised at any time before expiration 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underlying asset has high trading volumes, </a:t>
            </a:r>
            <a:endParaRPr/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option pricing more efficient 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lacks dividends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easy to trade options (on CBOE, ISE or OTC with dealers)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Pricing American option </a:t>
            </a:r>
            <a:endParaRPr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using binomial tree approach </a:t>
            </a:r>
            <a:endParaRPr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/>
              <a:t>call option price expected to converge to Black Scholes equivalent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3df84b3cef_1_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df84b3cef_1_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/>
              <a:t>Pricing </a:t>
            </a:r>
            <a:r>
              <a:rPr lang="en-US"/>
              <a:t>Algorithm</a:t>
            </a:r>
            <a:r>
              <a:rPr lang="en-US"/>
              <a:t> with Generated Data</a:t>
            </a:r>
            <a:endParaRPr/>
          </a:p>
        </p:txBody>
      </p:sp>
      <p:sp>
        <p:nvSpPr>
          <p:cNvPr id="167" name="Google Shape;167;g23df84b3cef_1_6"/>
          <p:cNvSpPr txBox="1"/>
          <p:nvPr>
            <p:ph idx="2" type="body"/>
          </p:nvPr>
        </p:nvSpPr>
        <p:spPr>
          <a:xfrm>
            <a:off x="579175" y="1864900"/>
            <a:ext cx="36012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Euro call = 10.87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3df84b3cef_1_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23df84b3cef_1_6"/>
          <p:cNvSpPr txBox="1"/>
          <p:nvPr/>
        </p:nvSpPr>
        <p:spPr>
          <a:xfrm>
            <a:off x="776775" y="1262500"/>
            <a:ext cx="41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rPr>
              <a:t>Black Scholes Comparison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g23df84b3cef_1_6"/>
          <p:cNvSpPr txBox="1"/>
          <p:nvPr/>
        </p:nvSpPr>
        <p:spPr>
          <a:xfrm>
            <a:off x="5199925" y="1262500"/>
            <a:ext cx="41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rPr>
              <a:t>Binomial Tree Comparison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1" name="Google Shape;171;g23df84b3cef_1_6"/>
          <p:cNvPicPr preferRelativeResize="0"/>
          <p:nvPr/>
        </p:nvPicPr>
        <p:blipFill rotWithShape="1">
          <a:blip r:embed="rId3">
            <a:alphaModFix/>
          </a:blip>
          <a:srcRect b="0" l="0" r="85040" t="0"/>
          <a:stretch/>
        </p:blipFill>
        <p:spPr>
          <a:xfrm>
            <a:off x="776775" y="2469560"/>
            <a:ext cx="1258824" cy="84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3df84b3cef_1_6"/>
          <p:cNvPicPr preferRelativeResize="0"/>
          <p:nvPr/>
        </p:nvPicPr>
        <p:blipFill rotWithShape="1">
          <a:blip r:embed="rId3">
            <a:alphaModFix/>
          </a:blip>
          <a:srcRect b="0" l="16698" r="72239" t="41403"/>
          <a:stretch/>
        </p:blipFill>
        <p:spPr>
          <a:xfrm>
            <a:off x="1137350" y="3145813"/>
            <a:ext cx="898250" cy="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3df84b3cef_1_6"/>
          <p:cNvPicPr preferRelativeResize="0"/>
          <p:nvPr/>
        </p:nvPicPr>
        <p:blipFill rotWithShape="1">
          <a:blip r:embed="rId3">
            <a:alphaModFix/>
          </a:blip>
          <a:srcRect b="0" l="29183" r="59754" t="44456"/>
          <a:stretch/>
        </p:blipFill>
        <p:spPr>
          <a:xfrm>
            <a:off x="1081750" y="3440850"/>
            <a:ext cx="1009449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3df84b3cef_1_6"/>
          <p:cNvPicPr preferRelativeResize="0"/>
          <p:nvPr/>
        </p:nvPicPr>
        <p:blipFill rotWithShape="1">
          <a:blip r:embed="rId3">
            <a:alphaModFix/>
          </a:blip>
          <a:srcRect b="6830" l="41540" r="47397" t="41032"/>
          <a:stretch/>
        </p:blipFill>
        <p:spPr>
          <a:xfrm>
            <a:off x="1081750" y="3724400"/>
            <a:ext cx="1009449" cy="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3df84b3cef_1_6"/>
          <p:cNvPicPr preferRelativeResize="0"/>
          <p:nvPr/>
        </p:nvPicPr>
        <p:blipFill rotWithShape="1">
          <a:blip r:embed="rId3">
            <a:alphaModFix/>
          </a:blip>
          <a:srcRect b="0" l="53669" r="38346" t="47859"/>
          <a:stretch/>
        </p:blipFill>
        <p:spPr>
          <a:xfrm>
            <a:off x="1081750" y="4050575"/>
            <a:ext cx="898250" cy="50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3df84b3cef_1_6"/>
          <p:cNvPicPr preferRelativeResize="0"/>
          <p:nvPr/>
        </p:nvPicPr>
        <p:blipFill rotWithShape="1">
          <a:blip r:embed="rId3">
            <a:alphaModFix/>
          </a:blip>
          <a:srcRect b="0" l="62262" r="28470" t="47862"/>
          <a:stretch/>
        </p:blipFill>
        <p:spPr>
          <a:xfrm>
            <a:off x="1137350" y="4302975"/>
            <a:ext cx="898250" cy="5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3df84b3cef_1_6"/>
          <p:cNvPicPr preferRelativeResize="0"/>
          <p:nvPr/>
        </p:nvPicPr>
        <p:blipFill rotWithShape="1">
          <a:blip r:embed="rId4">
            <a:alphaModFix/>
          </a:blip>
          <a:srcRect b="20778" l="0" r="0" t="20772"/>
          <a:stretch/>
        </p:blipFill>
        <p:spPr>
          <a:xfrm>
            <a:off x="5346463" y="1699151"/>
            <a:ext cx="1308875" cy="8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df84b3cef_1_6"/>
          <p:cNvSpPr txBox="1"/>
          <p:nvPr/>
        </p:nvSpPr>
        <p:spPr>
          <a:xfrm>
            <a:off x="5346475" y="2780625"/>
            <a:ext cx="55866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expect option value to decrease as time passes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 = 200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9" name="Google Shape;179;g23df84b3cef_1_6"/>
          <p:cNvPicPr preferRelativeResize="0"/>
          <p:nvPr/>
        </p:nvPicPr>
        <p:blipFill rotWithShape="1">
          <a:blip r:embed="rId5">
            <a:alphaModFix/>
          </a:blip>
          <a:srcRect b="19207" l="25614" r="26845" t="30877"/>
          <a:stretch/>
        </p:blipFill>
        <p:spPr>
          <a:xfrm>
            <a:off x="5099175" y="3724400"/>
            <a:ext cx="6561802" cy="27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df84b3cef_0_2"/>
          <p:cNvSpPr txBox="1"/>
          <p:nvPr/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</a:rPr>
              <a:t>‹#›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85" name="Google Shape;185;g23df84b3cef_0_2"/>
          <p:cNvSpPr txBox="1"/>
          <p:nvPr/>
        </p:nvSpPr>
        <p:spPr>
          <a:xfrm>
            <a:off x="392830" y="5584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Pricing Algorithm. Sensitivity Testing</a:t>
            </a:r>
            <a:endParaRPr b="1" sz="4000">
              <a:solidFill>
                <a:srgbClr val="000000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86" name="Google Shape;186;g23df84b3cef_0_2"/>
          <p:cNvSpPr txBox="1"/>
          <p:nvPr/>
        </p:nvSpPr>
        <p:spPr>
          <a:xfrm>
            <a:off x="302600" y="1403231"/>
            <a:ext cx="89898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</a:pPr>
            <a:r>
              <a:rPr lang="en-US" sz="19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 for range K in [60,130]</a:t>
            </a:r>
            <a:endParaRPr sz="1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7" name="Google Shape;187;g23df84b3cef_0_2"/>
          <p:cNvPicPr preferRelativeResize="0"/>
          <p:nvPr/>
        </p:nvPicPr>
        <p:blipFill rotWithShape="1">
          <a:blip r:embed="rId3">
            <a:alphaModFix/>
          </a:blip>
          <a:srcRect b="21992" l="25299" r="26602" t="31873"/>
          <a:stretch/>
        </p:blipFill>
        <p:spPr>
          <a:xfrm>
            <a:off x="392825" y="2113638"/>
            <a:ext cx="5707301" cy="30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3df84b3cef_0_2"/>
          <p:cNvSpPr txBox="1"/>
          <p:nvPr/>
        </p:nvSpPr>
        <p:spPr>
          <a:xfrm>
            <a:off x="681700" y="5120825"/>
            <a:ext cx="4823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Char char="●"/>
            </a:pPr>
            <a:r>
              <a:rPr lang="en-US" sz="1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 is inversely proportional to call price</a:t>
            </a:r>
            <a:endParaRPr sz="16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Char char="●"/>
            </a:pPr>
            <a:r>
              <a:rPr lang="en-US" sz="1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 is positively proportional to put price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9" name="Google Shape;189;g23df84b3cef_0_2"/>
          <p:cNvPicPr preferRelativeResize="0"/>
          <p:nvPr/>
        </p:nvPicPr>
        <p:blipFill rotWithShape="1">
          <a:blip r:embed="rId4">
            <a:alphaModFix/>
          </a:blip>
          <a:srcRect b="22389" l="25066" r="25938" t="30084"/>
          <a:stretch/>
        </p:blipFill>
        <p:spPr>
          <a:xfrm>
            <a:off x="6385425" y="1973475"/>
            <a:ext cx="5236075" cy="29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3df84b3cef_0_2"/>
          <p:cNvSpPr txBox="1"/>
          <p:nvPr/>
        </p:nvSpPr>
        <p:spPr>
          <a:xfrm>
            <a:off x="6797800" y="5120825"/>
            <a:ext cx="4823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Char char="●"/>
            </a:pPr>
            <a:r>
              <a:rPr lang="en-US" sz="1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S0 is inversely proportional to put price</a:t>
            </a:r>
            <a:endParaRPr sz="16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Char char="●"/>
            </a:pPr>
            <a:r>
              <a:rPr lang="en-US" sz="1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S0 positively proportional to call price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df84b3cef_0_18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Pricing Algorithm. Sensitivity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3df84b3cef_0_18"/>
          <p:cNvSpPr txBox="1"/>
          <p:nvPr>
            <p:ph idx="2" type="body"/>
          </p:nvPr>
        </p:nvSpPr>
        <p:spPr>
          <a:xfrm>
            <a:off x="646350" y="5317450"/>
            <a:ext cx="534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 volatility increases, both option prices increase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3df84b3cef_0_1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23df84b3cef_0_18"/>
          <p:cNvPicPr preferRelativeResize="0"/>
          <p:nvPr/>
        </p:nvPicPr>
        <p:blipFill rotWithShape="1">
          <a:blip r:embed="rId3">
            <a:alphaModFix/>
          </a:blip>
          <a:srcRect b="9863" l="24505" r="24820" t="40819"/>
          <a:stretch/>
        </p:blipFill>
        <p:spPr>
          <a:xfrm>
            <a:off x="528487" y="1932387"/>
            <a:ext cx="5467474" cy="29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3df84b3cef_0_18"/>
          <p:cNvPicPr preferRelativeResize="0"/>
          <p:nvPr/>
        </p:nvPicPr>
        <p:blipFill rotWithShape="1">
          <a:blip r:embed="rId4">
            <a:alphaModFix/>
          </a:blip>
          <a:srcRect b="18381" l="23734" r="22237" t="32899"/>
          <a:stretch/>
        </p:blipFill>
        <p:spPr>
          <a:xfrm>
            <a:off x="5879950" y="1856287"/>
            <a:ext cx="5738899" cy="31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3df84b3cef_0_18"/>
          <p:cNvSpPr txBox="1"/>
          <p:nvPr>
            <p:ph idx="2" type="body"/>
          </p:nvPr>
        </p:nvSpPr>
        <p:spPr>
          <a:xfrm>
            <a:off x="6444975" y="5317450"/>
            <a:ext cx="534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 time to expiry decreases, both option prices decrease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df84b3cef_1_23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 returns and volatility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3df84b3cef_1_23"/>
          <p:cNvSpPr txBox="1"/>
          <p:nvPr>
            <p:ph idx="2" type="body"/>
          </p:nvPr>
        </p:nvSpPr>
        <p:spPr>
          <a:xfrm>
            <a:off x="590375" y="970850"/>
            <a:ext cx="534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Applying the model to real data: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3df84b3cef_1_2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g23df84b3cef_1_23"/>
          <p:cNvPicPr preferRelativeResize="0"/>
          <p:nvPr/>
        </p:nvPicPr>
        <p:blipFill rotWithShape="1">
          <a:blip r:embed="rId3">
            <a:alphaModFix/>
          </a:blip>
          <a:srcRect b="0" l="10669" r="9047" t="0"/>
          <a:stretch/>
        </p:blipFill>
        <p:spPr>
          <a:xfrm>
            <a:off x="523200" y="1363069"/>
            <a:ext cx="4689150" cy="508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3df84b3cef_1_23"/>
          <p:cNvPicPr preferRelativeResize="0"/>
          <p:nvPr/>
        </p:nvPicPr>
        <p:blipFill rotWithShape="1">
          <a:blip r:embed="rId4">
            <a:alphaModFix/>
          </a:blip>
          <a:srcRect b="23529" l="21911" r="29462" t="25364"/>
          <a:stretch/>
        </p:blipFill>
        <p:spPr>
          <a:xfrm>
            <a:off x="5212350" y="2224950"/>
            <a:ext cx="6502526" cy="38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df84b3cef_1_34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 returns and volatility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3df84b3cef_1_34"/>
          <p:cNvSpPr txBox="1"/>
          <p:nvPr>
            <p:ph idx="2" type="body"/>
          </p:nvPr>
        </p:nvSpPr>
        <p:spPr>
          <a:xfrm>
            <a:off x="646350" y="1038025"/>
            <a:ext cx="5549100" cy="265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/>
              <a:t>study pricing for American options starting 04-23-23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/>
              <a:t>expiry 04-28 (T = 5/252) and 05-03 (T = 10/252)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/>
              <a:t>American options follow put call parity:					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3df84b3cef_1_3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g23df84b3cef_1_34"/>
          <p:cNvPicPr preferRelativeResize="0"/>
          <p:nvPr/>
        </p:nvPicPr>
        <p:blipFill rotWithShape="1">
          <a:blip r:embed="rId3">
            <a:alphaModFix/>
          </a:blip>
          <a:srcRect b="18493" l="10573" r="21338" t="0"/>
          <a:stretch/>
        </p:blipFill>
        <p:spPr>
          <a:xfrm>
            <a:off x="1621875" y="3414775"/>
            <a:ext cx="3938151" cy="6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3df84b3cef_1_34"/>
          <p:cNvSpPr txBox="1"/>
          <p:nvPr/>
        </p:nvSpPr>
        <p:spPr>
          <a:xfrm>
            <a:off x="6273850" y="1363250"/>
            <a:ext cx="4846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converges closely with</a:t>
            </a:r>
            <a:r>
              <a:rPr lang="en-US" sz="1600"/>
              <a:t>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2" name="Google Shape;222;g23df84b3cef_1_34"/>
          <p:cNvPicPr preferRelativeResize="0"/>
          <p:nvPr/>
        </p:nvPicPr>
        <p:blipFill rotWithShape="1">
          <a:blip r:embed="rId3">
            <a:alphaModFix/>
          </a:blip>
          <a:srcRect b="0" l="9065" r="74788" t="0"/>
          <a:stretch/>
        </p:blipFill>
        <p:spPr>
          <a:xfrm>
            <a:off x="6721625" y="1723187"/>
            <a:ext cx="940425" cy="6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3df84b3cef_1_34"/>
          <p:cNvPicPr preferRelativeResize="0"/>
          <p:nvPr/>
        </p:nvPicPr>
        <p:blipFill rotWithShape="1">
          <a:blip r:embed="rId3">
            <a:alphaModFix/>
          </a:blip>
          <a:srcRect b="0" l="28073" r="47223" t="0"/>
          <a:stretch/>
        </p:blipFill>
        <p:spPr>
          <a:xfrm>
            <a:off x="10165213" y="1750488"/>
            <a:ext cx="1164624" cy="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3df84b3cef_1_34"/>
          <p:cNvPicPr preferRelativeResize="0"/>
          <p:nvPr/>
        </p:nvPicPr>
        <p:blipFill rotWithShape="1">
          <a:blip r:embed="rId4">
            <a:alphaModFix/>
          </a:blip>
          <a:srcRect b="24224" l="28458" r="29635" t="27682"/>
          <a:stretch/>
        </p:blipFill>
        <p:spPr>
          <a:xfrm>
            <a:off x="5782425" y="2457029"/>
            <a:ext cx="6161875" cy="397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df84b3cef_0_32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 returns and volatility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3df84b3cef_0_32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381"/>
              <a:t>We now want to make sure that Google’s returns follow a normal distribution in order to test against the Black Scholes model</a:t>
            </a:r>
            <a:endParaRPr sz="638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3df84b3cef_0_3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g23df84b3cef_0_32"/>
          <p:cNvPicPr preferRelativeResize="0"/>
          <p:nvPr/>
        </p:nvPicPr>
        <p:blipFill rotWithShape="1">
          <a:blip r:embed="rId3">
            <a:alphaModFix/>
          </a:blip>
          <a:srcRect b="8176" l="26998" r="27016" t="43035"/>
          <a:stretch/>
        </p:blipFill>
        <p:spPr>
          <a:xfrm>
            <a:off x="6183550" y="2140300"/>
            <a:ext cx="4984824" cy="297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3df84b3cef_0_32"/>
          <p:cNvPicPr preferRelativeResize="0"/>
          <p:nvPr/>
        </p:nvPicPr>
        <p:blipFill rotWithShape="1">
          <a:blip r:embed="rId4">
            <a:alphaModFix/>
          </a:blip>
          <a:srcRect b="27000" l="22873" r="27679" t="21678"/>
          <a:stretch/>
        </p:blipFill>
        <p:spPr>
          <a:xfrm>
            <a:off x="561662" y="2080175"/>
            <a:ext cx="5301523" cy="30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3df84b3cef_0_32"/>
          <p:cNvSpPr txBox="1"/>
          <p:nvPr/>
        </p:nvSpPr>
        <p:spPr>
          <a:xfrm>
            <a:off x="1712413" y="55997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>
                <a:latin typeface="IBM Plex Sans"/>
                <a:ea typeface="IBM Plex Sans"/>
                <a:cs typeface="IBM Plex Sans"/>
                <a:sym typeface="IBM Plex Sans"/>
              </a:rPr>
              <a:t>log - returns graph for past year of data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g23df84b3cef_0_32"/>
          <p:cNvSpPr txBox="1"/>
          <p:nvPr/>
        </p:nvSpPr>
        <p:spPr>
          <a:xfrm>
            <a:off x="6389225" y="5599738"/>
            <a:ext cx="523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relatively straight line implies close to normal returns</a:t>
            </a:r>
            <a:endParaRPr sz="16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2022-06-10T19:28:06Z</dcterms:created>
  <dc:creator>Ivan Caro</dc:creator>
</cp:coreProperties>
</file>